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ACFEA62-4B62-4141-A4CB-420BED573CB7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4AAB5D-F3F7-43B0-A516-8F185A72E1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533400"/>
            <a:ext cx="5400466" cy="2868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>  </a:t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400" i="1" dirty="0" smtClean="0"/>
              <a:t/>
            </a:r>
            <a:br>
              <a:rPr lang="ru-RU" sz="4400" i="1" dirty="0" smtClean="0"/>
            </a:br>
            <a:r>
              <a:rPr lang="ru-RU" sz="4000" i="1" dirty="0" smtClean="0"/>
              <a:t>Технология исследовательской деятельности</a:t>
            </a:r>
            <a:r>
              <a:rPr lang="ru-RU" sz="4000" dirty="0" smtClean="0"/>
              <a:t>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7200" dirty="0" smtClean="0"/>
          </a:p>
          <a:p>
            <a:r>
              <a:rPr lang="ru-RU" sz="7200" i="1" dirty="0" smtClean="0"/>
              <a:t>Выполнила: воспитатель Бокк. А. С.</a:t>
            </a:r>
          </a:p>
          <a:p>
            <a:endParaRPr lang="ru-RU" sz="3500" i="1" dirty="0"/>
          </a:p>
          <a:p>
            <a:endParaRPr lang="ru-RU" i="1" dirty="0" smtClean="0"/>
          </a:p>
          <a:p>
            <a:endParaRPr lang="ru-RU" i="1" dirty="0"/>
          </a:p>
          <a:p>
            <a:r>
              <a:rPr lang="ru-RU" sz="4300" dirty="0" smtClean="0"/>
              <a:t>             </a:t>
            </a:r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endParaRPr lang="ru-RU" sz="4300" dirty="0" smtClean="0"/>
          </a:p>
          <a:p>
            <a:r>
              <a:rPr lang="ru-RU" sz="5600" i="1" dirty="0" smtClean="0"/>
              <a:t>  С.Енисейское  2014г.</a:t>
            </a:r>
          </a:p>
          <a:p>
            <a:endParaRPr lang="ru-RU" sz="5600" i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95988" y="5099085"/>
            <a:ext cx="2286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spcBef>
                <a:spcPts val="600"/>
              </a:spcBef>
              <a:buClr>
                <a:srgbClr val="B13F9A"/>
              </a:buClr>
              <a:buSzPct val="73000"/>
            </a:pPr>
            <a:endParaRPr lang="ru-RU" sz="1400" dirty="0">
              <a:solidFill>
                <a:srgbClr val="FFFFFF"/>
              </a:solidFill>
            </a:endParaRPr>
          </a:p>
          <a:p>
            <a:pPr lvl="0" algn="r">
              <a:spcBef>
                <a:spcPts val="600"/>
              </a:spcBef>
              <a:buClr>
                <a:srgbClr val="B13F9A"/>
              </a:buClr>
              <a:buSzPct val="73000"/>
            </a:pPr>
            <a:endParaRPr lang="ru-RU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39000" cy="1143000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  </a:t>
            </a:r>
          </a:p>
          <a:p>
            <a:pPr algn="ctr">
              <a:buNone/>
            </a:pPr>
            <a:r>
              <a:rPr lang="ru-RU" sz="2800" i="1" dirty="0" smtClean="0"/>
              <a:t>      </a:t>
            </a:r>
            <a:r>
              <a:rPr lang="ru-RU" sz="3200" i="1" dirty="0" smtClean="0">
                <a:solidFill>
                  <a:srgbClr val="7030A0"/>
                </a:solidFill>
              </a:rPr>
              <a:t>Технология исследовательской       деятельности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FF0000"/>
                </a:solidFill>
              </a:rPr>
              <a:t>   </a:t>
            </a:r>
            <a:r>
              <a:rPr lang="ru-RU" sz="2400" i="1" dirty="0" smtClean="0"/>
              <a:t>Цель исследовательской деятельности в детском саду - сформировать у дошкольников основные ключевые компетенции, способность к исследовательскому типу мышления. </a:t>
            </a:r>
          </a:p>
          <a:p>
            <a:pPr>
              <a:buNone/>
            </a:pPr>
            <a:r>
              <a:rPr lang="ru-RU" sz="2400" i="1" dirty="0" smtClean="0"/>
              <a:t>   </a:t>
            </a:r>
            <a:r>
              <a:rPr lang="ru-RU" sz="2400" i="1" dirty="0" smtClean="0">
                <a:latin typeface="Arial Narrow" pitchFamily="34" charset="0"/>
              </a:rPr>
              <a:t>Надо отметить, что применение проектных технологий не может существовать без использования ТРИЗ- технологии (технологии решения изобретательских задач). Поэтому при организации работы над творческим проектом воспитанникам предлагается проблемная задача, которую можно решить, что-то исследуя или проводя эксперименты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</p:spTree>
  </p:cSld>
  <p:clrMapOvr>
    <a:masterClrMapping/>
  </p:clrMapOvr>
  <p:transition spd="med" advClick="0" advTm="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Методы и приемы организации экспериментально – исследовательской деятельности: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эвристические беседы; </a:t>
            </a:r>
          </a:p>
          <a:p>
            <a:r>
              <a:rPr lang="ru-RU" sz="2000" dirty="0" smtClean="0"/>
              <a:t>постановка и решение вопросов проблемного характера; </a:t>
            </a:r>
          </a:p>
          <a:p>
            <a:r>
              <a:rPr lang="ru-RU" sz="2000" dirty="0" smtClean="0"/>
              <a:t>наблюдения;</a:t>
            </a:r>
          </a:p>
          <a:p>
            <a:r>
              <a:rPr lang="ru-RU" sz="2000" dirty="0" smtClean="0"/>
              <a:t> моделирование (создание моделей об изменениях в неживой природе); </a:t>
            </a:r>
          </a:p>
          <a:p>
            <a:r>
              <a:rPr lang="ru-RU" sz="2000" dirty="0" smtClean="0"/>
              <a:t>опыты; </a:t>
            </a:r>
          </a:p>
          <a:p>
            <a:r>
              <a:rPr lang="ru-RU" sz="2000" i="1" dirty="0" smtClean="0">
                <a:cs typeface="AngsanaUPC" pitchFamily="18" charset="-34"/>
              </a:rPr>
              <a:t>фиксация результатов: </a:t>
            </a:r>
            <a:r>
              <a:rPr lang="ru-RU" sz="2000" dirty="0" smtClean="0"/>
              <a:t>наблюдений, опытов,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dirty="0" smtClean="0"/>
              <a:t> экспериментов</a:t>
            </a:r>
            <a:r>
              <a:rPr lang="ru-RU" sz="2000" dirty="0" smtClean="0"/>
              <a:t>, трудовой деятельности; </a:t>
            </a:r>
          </a:p>
          <a:p>
            <a:r>
              <a:rPr lang="ru-RU" sz="2000" dirty="0" smtClean="0"/>
              <a:t>«погружение» в краски, звуки, запахи и образы природы; </a:t>
            </a:r>
          </a:p>
          <a:p>
            <a:r>
              <a:rPr lang="ru-RU" sz="2000" dirty="0" smtClean="0"/>
              <a:t>подражание голосам и звукам природы; </a:t>
            </a:r>
          </a:p>
          <a:p>
            <a:r>
              <a:rPr lang="ru-RU" sz="2000" dirty="0" smtClean="0"/>
              <a:t>использование художественного слова;</a:t>
            </a:r>
          </a:p>
          <a:p>
            <a:r>
              <a:rPr lang="ru-RU" sz="2000" dirty="0" smtClean="0"/>
              <a:t> дидактические </a:t>
            </a:r>
            <a:r>
              <a:rPr lang="ru-RU" sz="2000" dirty="0" smtClean="0"/>
              <a:t>игры; </a:t>
            </a:r>
            <a:endParaRPr lang="ru-RU" sz="2000" dirty="0" smtClean="0"/>
          </a:p>
          <a:p>
            <a:r>
              <a:rPr lang="ru-RU" sz="2000" dirty="0" smtClean="0"/>
              <a:t>игровые обучающие и творчески развивающие ситуации; </a:t>
            </a:r>
          </a:p>
          <a:p>
            <a:r>
              <a:rPr lang="ru-RU" sz="2000" dirty="0" smtClean="0"/>
              <a:t>трудовые поручения, действия.</a:t>
            </a:r>
          </a:p>
          <a:p>
            <a:endParaRPr lang="ru-RU" sz="1400" dirty="0"/>
          </a:p>
        </p:txBody>
      </p:sp>
    </p:spTree>
  </p:cSld>
  <p:clrMapOvr>
    <a:masterClrMapping/>
  </p:clrMapOvr>
  <p:transition spd="med" advClick="0" advTm="4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7239000" cy="85725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                                                        </a:t>
            </a:r>
            <a:r>
              <a:rPr lang="ru-RU" sz="3100" dirty="0" smtClean="0">
                <a:solidFill>
                  <a:srgbClr val="7030A0"/>
                </a:solidFill>
              </a:rPr>
              <a:t>Содержание познавательно-исследовательской деятельности 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571480"/>
            <a:ext cx="4214842" cy="271464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1428736"/>
            <a:ext cx="3357586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Опыты (</a:t>
            </a:r>
            <a:r>
              <a:rPr lang="ru-RU" sz="2000" dirty="0" smtClean="0">
                <a:solidFill>
                  <a:srgbClr val="002060"/>
                </a:solidFill>
              </a:rPr>
              <a:t>экспериментирование</a:t>
            </a:r>
            <a:r>
              <a:rPr lang="ru-RU" sz="2100" dirty="0" smtClean="0">
                <a:solidFill>
                  <a:srgbClr val="002060"/>
                </a:solidFill>
              </a:rPr>
              <a:t>) 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4429132"/>
            <a:ext cx="35719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    Коллекционирование        (</a:t>
            </a:r>
            <a:r>
              <a:rPr lang="ru-RU" sz="2000" dirty="0">
                <a:solidFill>
                  <a:srgbClr val="002060"/>
                </a:solidFill>
              </a:rPr>
              <a:t>классификационная работа)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1571612"/>
            <a:ext cx="371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/>
              <a:t>Состояние </a:t>
            </a:r>
            <a:r>
              <a:rPr lang="ru-RU" sz="2200" dirty="0" smtClean="0"/>
              <a:t>и превращение </a:t>
            </a:r>
            <a:r>
              <a:rPr lang="ru-RU" sz="2200" dirty="0"/>
              <a:t>вещества. 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Движение </a:t>
            </a:r>
            <a:r>
              <a:rPr lang="ru-RU" sz="2200" dirty="0"/>
              <a:t>воздуха, воды. 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Свойства </a:t>
            </a:r>
            <a:r>
              <a:rPr lang="ru-RU" sz="2200" dirty="0"/>
              <a:t>почвы </a:t>
            </a:r>
            <a:r>
              <a:rPr lang="ru-RU" sz="2200" dirty="0" smtClean="0"/>
              <a:t>и минералов</a:t>
            </a:r>
            <a:r>
              <a:rPr lang="ru-RU" sz="2200" dirty="0"/>
              <a:t>. </a:t>
            </a:r>
            <a:endParaRPr lang="ru-RU" sz="2200" dirty="0" smtClean="0"/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Условия </a:t>
            </a:r>
            <a:r>
              <a:rPr lang="ru-RU" sz="2200" dirty="0"/>
              <a:t>жизни растений.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7686" y="4143380"/>
            <a:ext cx="392909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/>
              <a:t>Виды растений</a:t>
            </a:r>
            <a:r>
              <a:rPr lang="ru-RU" sz="2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dirty="0"/>
              <a:t>Виды животных</a:t>
            </a:r>
            <a:r>
              <a:rPr lang="ru-RU" sz="2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dirty="0"/>
              <a:t>Виды строительных </a:t>
            </a:r>
            <a:r>
              <a:rPr lang="ru-RU" sz="2200" dirty="0" smtClean="0"/>
              <a:t> сооружений</a:t>
            </a:r>
            <a:r>
              <a:rPr lang="ru-RU" sz="2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Виды транспорта.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/>
              <a:t> </a:t>
            </a:r>
            <a:r>
              <a:rPr lang="ru-RU" sz="2200" dirty="0"/>
              <a:t>Виды профессий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 spd="med" advClick="0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</a:rPr>
              <a:t>«Экспериментально – исследовательская деятельность детей в ДОУ. Планирование и организация практических занятий».</a:t>
            </a: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Цель исследовательской деятельности в детском саду - сформировать у дошкольников основные ключевые компетенции, способность к исследовательскому типу мышления.</a:t>
            </a:r>
            <a:endParaRPr lang="ru-RU" sz="3200" i="1" dirty="0"/>
          </a:p>
        </p:txBody>
      </p:sp>
    </p:spTree>
  </p:cSld>
  <p:clrMapOvr>
    <a:masterClrMapping/>
  </p:clrMapOvr>
  <p:transition spd="med" advClick="0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 </a:t>
            </a:r>
            <a:r>
              <a:rPr lang="ru-RU" sz="3200" i="1" dirty="0" smtClean="0">
                <a:solidFill>
                  <a:srgbClr val="7030A0"/>
                </a:solidFill>
              </a:rPr>
              <a:t>Задачи экспериментирования: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400" dirty="0" smtClean="0">
                <a:latin typeface="TruthCYR Medium" pitchFamily="50" charset="-52"/>
              </a:rPr>
              <a:t> 1. Поддерживать интерес дошкольников к окружающей среде, удовлетворять детскую любознательность. </a:t>
            </a:r>
          </a:p>
          <a:p>
            <a:r>
              <a:rPr lang="ru-RU" sz="3400" dirty="0" smtClean="0">
                <a:latin typeface="TruthCYR Medium" pitchFamily="50" charset="-52"/>
              </a:rPr>
              <a:t>2. Развивать у детей познавательные способности (анализ, синтез, классификация, сравнение, обобщение); </a:t>
            </a:r>
          </a:p>
          <a:p>
            <a:r>
              <a:rPr lang="ru-RU" sz="3400" dirty="0" smtClean="0">
                <a:latin typeface="TruthCYR Medium" pitchFamily="50" charset="-52"/>
              </a:rPr>
              <a:t>3. Развивать мышление, речь – суждение в процессе познавательно – исследовательской деятельности: в выдвижении предположений, отборе способов проверки, достижении результата, их интерпретации и применении в деятельности.</a:t>
            </a:r>
          </a:p>
          <a:p>
            <a:r>
              <a:rPr lang="ru-RU" sz="3400" dirty="0" smtClean="0">
                <a:latin typeface="TruthCYR Medium" pitchFamily="50" charset="-52"/>
              </a:rPr>
              <a:t> 4. Продолжать воспитывать стремление сохранять и оберегать природный мир, видеть его красоту, следовать доступным экологическим правилам в деятельности и поведении.</a:t>
            </a:r>
          </a:p>
          <a:p>
            <a:r>
              <a:rPr lang="ru-RU" sz="3400" dirty="0" smtClean="0">
                <a:latin typeface="TruthCYR Medium" pitchFamily="50" charset="-52"/>
              </a:rPr>
              <a:t> 5. Формировать опыт выполнения правил техники безопасности при проведении опытов и экспериментов.</a:t>
            </a:r>
          </a:p>
          <a:p>
            <a:endParaRPr lang="ru-RU" sz="2700" dirty="0">
              <a:latin typeface="TruthCYR Medium" pitchFamily="50" charset="-52"/>
            </a:endParaRPr>
          </a:p>
        </p:txBody>
      </p:sp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6838976" cy="89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                                     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7030A0"/>
                </a:solidFill>
              </a:rPr>
              <a:t>Элементарность опытов и экспериментов:</a:t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в характере решаемых задач: они неизвестны только детям; </a:t>
            </a:r>
          </a:p>
          <a:p>
            <a:r>
              <a:rPr lang="ru-RU" sz="2800" dirty="0" smtClean="0"/>
              <a:t>в процессе этих опытов не происходит научных открытий, а формируются элементарные понятия и умозаключения;</a:t>
            </a:r>
          </a:p>
          <a:p>
            <a:r>
              <a:rPr lang="ru-RU" sz="2800" dirty="0" smtClean="0"/>
              <a:t>они практически безопасны;</a:t>
            </a:r>
          </a:p>
          <a:p>
            <a:r>
              <a:rPr lang="ru-RU" sz="2800" dirty="0" smtClean="0"/>
              <a:t> в такой работе используется обычное бытовое, игровое и нестандартное оборудование.</a:t>
            </a:r>
          </a:p>
        </p:txBody>
      </p:sp>
    </p:spTree>
  </p:cSld>
  <p:clrMapOvr>
    <a:masterClrMapping/>
  </p:clrMapOvr>
  <p:transition spd="med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643182"/>
            <a:ext cx="72390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239000" cy="4846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7030A0"/>
                </a:solidFill>
              </a:rPr>
              <a:t>Спасибо за внимание!!!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412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                 Технология исследовательской деятельности.   </vt:lpstr>
      <vt:lpstr>    </vt:lpstr>
      <vt:lpstr>Методы и приемы организации экспериментально – исследовательской деятельности:</vt:lpstr>
      <vt:lpstr>                                                                 Содержание познавательно-исследовательской деятельности  </vt:lpstr>
      <vt:lpstr>«Экспериментально – исследовательская деятельность детей в ДОУ. Планирование и организация практических занятий».</vt:lpstr>
      <vt:lpstr>  Задачи экспериментирования:</vt:lpstr>
      <vt:lpstr>                                                   Элементарность опытов и экспериментов: 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Технология исследовательской деятельности.   </dc:title>
  <dc:creator>Надежда</dc:creator>
  <cp:lastModifiedBy>Надежда</cp:lastModifiedBy>
  <cp:revision>2</cp:revision>
  <dcterms:created xsi:type="dcterms:W3CDTF">2014-11-15T18:58:28Z</dcterms:created>
  <dcterms:modified xsi:type="dcterms:W3CDTF">2014-11-18T09:28:49Z</dcterms:modified>
</cp:coreProperties>
</file>